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Z1,1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1.3</c:v>
              </c:pt>
              <c:pt idx="2">
                <c:v>2.2000000000000002</c:v>
              </c:pt>
              <c:pt idx="3">
                <c:v>3</c:v>
              </c:pt>
              <c:pt idx="4">
                <c:v>3.5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F62D-4FA7-9847-6C76762D2619}"/>
            </c:ext>
          </c:extLst>
        </c:ser>
        <c:ser>
          <c:idx val="1"/>
          <c:order val="1"/>
          <c:tx>
            <c:v>Z1,2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1.75</c:v>
              </c:pt>
              <c:pt idx="2">
                <c:v>2.9</c:v>
              </c:pt>
              <c:pt idx="3">
                <c:v>3.8</c:v>
              </c:pt>
              <c:pt idx="4">
                <c:v>4.3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1-F62D-4FA7-9847-6C76762D2619}"/>
            </c:ext>
          </c:extLst>
        </c:ser>
        <c:ser>
          <c:idx val="2"/>
          <c:order val="2"/>
          <c:tx>
            <c:v>Z1,3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2</c:v>
              </c:pt>
              <c:pt idx="2">
                <c:v>3.6</c:v>
              </c:pt>
              <c:pt idx="3">
                <c:v>5</c:v>
              </c:pt>
              <c:pt idx="4">
                <c:v>5.7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2-F62D-4FA7-9847-6C76762D2619}"/>
            </c:ext>
          </c:extLst>
        </c:ser>
        <c:ser>
          <c:idx val="3"/>
          <c:order val="3"/>
          <c:tx>
            <c:v>Z2,1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2.5</c:v>
              </c:pt>
              <c:pt idx="2">
                <c:v>3.7</c:v>
              </c:pt>
              <c:pt idx="3">
                <c:v>4.5</c:v>
              </c:pt>
              <c:pt idx="4">
                <c:v>4.9000000000000004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3-F62D-4FA7-9847-6C76762D2619}"/>
            </c:ext>
          </c:extLst>
        </c:ser>
        <c:ser>
          <c:idx val="4"/>
          <c:order val="4"/>
          <c:tx>
            <c:v>Z2,2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1.1000000000000001</c:v>
              </c:pt>
              <c:pt idx="2">
                <c:v>2</c:v>
              </c:pt>
              <c:pt idx="3">
                <c:v>2.6</c:v>
              </c:pt>
              <c:pt idx="4">
                <c:v>2.9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4-F62D-4FA7-9847-6C76762D2619}"/>
            </c:ext>
          </c:extLst>
        </c:ser>
        <c:ser>
          <c:idx val="5"/>
          <c:order val="5"/>
          <c:tx>
            <c:v>Z2,3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2</c:v>
              </c:pt>
              <c:pt idx="2">
                <c:v>2.9</c:v>
              </c:pt>
              <c:pt idx="3">
                <c:v>3.6</c:v>
              </c:pt>
              <c:pt idx="4">
                <c:v>3.9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5-F62D-4FA7-9847-6C76762D2619}"/>
            </c:ext>
          </c:extLst>
        </c:ser>
        <c:ser>
          <c:idx val="6"/>
          <c:order val="6"/>
          <c:tx>
            <c:v>Z3,1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1.5</c:v>
              </c:pt>
              <c:pt idx="2">
                <c:v>2.7</c:v>
              </c:pt>
              <c:pt idx="3">
                <c:v>4.3</c:v>
              </c:pt>
              <c:pt idx="4">
                <c:v>5.6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6-F62D-4FA7-9847-6C76762D2619}"/>
            </c:ext>
          </c:extLst>
        </c:ser>
        <c:ser>
          <c:idx val="7"/>
          <c:order val="7"/>
          <c:tx>
            <c:v>Z3,2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1.6</c:v>
              </c:pt>
              <c:pt idx="2">
                <c:v>3</c:v>
              </c:pt>
              <c:pt idx="3">
                <c:v>4.7</c:v>
              </c:pt>
              <c:pt idx="4">
                <c:v>6.1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62D-4FA7-9847-6C76762D2619}"/>
            </c:ext>
          </c:extLst>
        </c:ser>
        <c:ser>
          <c:idx val="8"/>
          <c:order val="8"/>
          <c:tx>
            <c:v>Z3,3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1.2</c:v>
              </c:pt>
              <c:pt idx="2">
                <c:v>2.2999999999999998</c:v>
              </c:pt>
              <c:pt idx="3">
                <c:v>3.7</c:v>
              </c:pt>
              <c:pt idx="4">
                <c:v>4.7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8-F62D-4FA7-9847-6C76762D26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965760"/>
        <c:axId val="41966336"/>
      </c:scatterChart>
      <c:valAx>
        <c:axId val="4196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966336"/>
        <c:crosses val="autoZero"/>
        <c:crossBetween val="midCat"/>
      </c:valAx>
      <c:valAx>
        <c:axId val="41966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965760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7027599146847991E-2"/>
          <c:y val="2.1384209700013493E-2"/>
          <c:w val="0.83172292872759546"/>
          <c:h val="0.92218997352013365"/>
        </c:manualLayout>
      </c:layout>
      <c:scatterChart>
        <c:scatterStyle val="lineMarker"/>
        <c:varyColors val="0"/>
        <c:ser>
          <c:idx val="1"/>
          <c:order val="0"/>
          <c:tx>
            <c:v>Z1,2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1.75</c:v>
              </c:pt>
              <c:pt idx="2">
                <c:v>2.9</c:v>
              </c:pt>
              <c:pt idx="3">
                <c:v>3.8</c:v>
              </c:pt>
              <c:pt idx="4">
                <c:v>4.3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35BC-4EB9-9E47-CB224B0CCA6C}"/>
            </c:ext>
          </c:extLst>
        </c:ser>
        <c:ser>
          <c:idx val="2"/>
          <c:order val="1"/>
          <c:tx>
            <c:v>Z1,3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2</c:v>
              </c:pt>
              <c:pt idx="2">
                <c:v>3.6</c:v>
              </c:pt>
              <c:pt idx="3">
                <c:v>5</c:v>
              </c:pt>
              <c:pt idx="4">
                <c:v>5.7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1-35BC-4EB9-9E47-CB224B0CCA6C}"/>
            </c:ext>
          </c:extLst>
        </c:ser>
        <c:ser>
          <c:idx val="3"/>
          <c:order val="2"/>
          <c:tx>
            <c:v>Z2,1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2.5</c:v>
              </c:pt>
              <c:pt idx="2">
                <c:v>3.7</c:v>
              </c:pt>
              <c:pt idx="3">
                <c:v>4.5</c:v>
              </c:pt>
              <c:pt idx="4">
                <c:v>4.9000000000000004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2-35BC-4EB9-9E47-CB224B0CCA6C}"/>
            </c:ext>
          </c:extLst>
        </c:ser>
        <c:ser>
          <c:idx val="4"/>
          <c:order val="3"/>
          <c:tx>
            <c:v>Z2,2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1.1000000000000001</c:v>
              </c:pt>
              <c:pt idx="2">
                <c:v>2</c:v>
              </c:pt>
              <c:pt idx="3">
                <c:v>2.6</c:v>
              </c:pt>
              <c:pt idx="4">
                <c:v>2.9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3-35BC-4EB9-9E47-CB224B0CCA6C}"/>
            </c:ext>
          </c:extLst>
        </c:ser>
        <c:ser>
          <c:idx val="5"/>
          <c:order val="4"/>
          <c:tx>
            <c:v>Z2,3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2</c:v>
              </c:pt>
              <c:pt idx="2">
                <c:v>2.9</c:v>
              </c:pt>
              <c:pt idx="3">
                <c:v>3.6</c:v>
              </c:pt>
              <c:pt idx="4">
                <c:v>3.9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4-35BC-4EB9-9E47-CB224B0CCA6C}"/>
            </c:ext>
          </c:extLst>
        </c:ser>
        <c:ser>
          <c:idx val="6"/>
          <c:order val="5"/>
          <c:tx>
            <c:v>Z3,1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1.5</c:v>
              </c:pt>
              <c:pt idx="2">
                <c:v>2.7</c:v>
              </c:pt>
              <c:pt idx="3">
                <c:v>4.3</c:v>
              </c:pt>
              <c:pt idx="4">
                <c:v>5.6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5-35BC-4EB9-9E47-CB224B0CCA6C}"/>
            </c:ext>
          </c:extLst>
        </c:ser>
        <c:ser>
          <c:idx val="7"/>
          <c:order val="6"/>
          <c:tx>
            <c:v>Z3,2</c:v>
          </c:tx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1.6</c:v>
              </c:pt>
              <c:pt idx="2">
                <c:v>3</c:v>
              </c:pt>
              <c:pt idx="3">
                <c:v>4.7</c:v>
              </c:pt>
              <c:pt idx="4">
                <c:v>6.1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6-35BC-4EB9-9E47-CB224B0CCA6C}"/>
            </c:ext>
          </c:extLst>
        </c:ser>
        <c:ser>
          <c:idx val="8"/>
          <c:order val="7"/>
          <c:tx>
            <c:v>Z3,3</c:v>
          </c:tx>
          <c:trendline>
            <c:trendlineType val="log"/>
            <c:dispRSqr val="0"/>
            <c:dispEq val="0"/>
          </c:trendline>
          <c:trendline>
            <c:trendlineType val="poly"/>
            <c:order val="3"/>
            <c:dispRSqr val="0"/>
            <c:dispEq val="1"/>
            <c:trendlineLbl>
              <c:layout>
                <c:manualLayout>
                  <c:x val="-0.32844641873940911"/>
                  <c:y val="-9.8674130437001947E-2"/>
                </c:manualLayout>
              </c:layout>
              <c:numFmt formatCode="#,##0.000000" sourceLinked="0"/>
            </c:trendlineLbl>
          </c:trendline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1.2</c:v>
              </c:pt>
              <c:pt idx="2">
                <c:v>2.2999999999999998</c:v>
              </c:pt>
              <c:pt idx="3">
                <c:v>3.7</c:v>
              </c:pt>
              <c:pt idx="4">
                <c:v>4.7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9-35BC-4EB9-9E47-CB224B0CCA6C}"/>
            </c:ext>
          </c:extLst>
        </c:ser>
        <c:ser>
          <c:idx val="0"/>
          <c:order val="8"/>
          <c:tx>
            <c:v>z1,1</c:v>
          </c:tx>
          <c:trendline>
            <c:trendlineType val="poly"/>
            <c:order val="3"/>
            <c:dispRSqr val="0"/>
            <c:dispEq val="1"/>
            <c:trendlineLbl>
              <c:layout>
                <c:manualLayout>
                  <c:x val="-0.14637541869583445"/>
                  <c:y val="-0.12252097060310671"/>
                </c:manualLayout>
              </c:layout>
              <c:numFmt formatCode="#,##0.000000" sourceLinked="0"/>
            </c:trendlineLbl>
          </c:trendline>
          <c:xVal>
            <c:numLit>
              <c:formatCode>General</c:formatCode>
              <c:ptCount val="5"/>
              <c:pt idx="0">
                <c:v>0</c:v>
              </c:pt>
              <c:pt idx="1">
                <c:v>20</c:v>
              </c:pt>
              <c:pt idx="2">
                <c:v>40</c:v>
              </c:pt>
              <c:pt idx="3">
                <c:v>70</c:v>
              </c:pt>
              <c:pt idx="4">
                <c:v>100</c:v>
              </c:pt>
            </c:numLit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1.3</c:v>
              </c:pt>
              <c:pt idx="2">
                <c:v>2.2000000000000002</c:v>
              </c:pt>
              <c:pt idx="3">
                <c:v>3</c:v>
              </c:pt>
              <c:pt idx="4">
                <c:v>3.5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B-35BC-4EB9-9E47-CB224B0CCA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22016"/>
        <c:axId val="41961728"/>
      </c:scatterChart>
      <c:valAx>
        <c:axId val="146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961728"/>
        <c:crosses val="autoZero"/>
        <c:crossBetween val="midCat"/>
      </c:valAx>
      <c:valAx>
        <c:axId val="41961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22016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C935F45-E3CE-4916-8242-43429DC0C08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C5310F5-344D-47BD-8BA6-F4B31CC4F8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052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TASK # 2</a:t>
            </a:r>
            <a:br>
              <a:rPr lang="en-US" sz="3600" dirty="0"/>
            </a:br>
            <a:r>
              <a:rPr lang="en-US" sz="3600" b="1" dirty="0"/>
              <a:t>OPTIMIZATION PROBLEMS.</a:t>
            </a:r>
            <a:br>
              <a:rPr lang="en-US" sz="3600" dirty="0"/>
            </a:br>
            <a:r>
              <a:rPr lang="en-US" sz="3600" b="1" dirty="0"/>
              <a:t>TRANSPORTATION PROBLEM – APPLICATION IN WATER RESOURCES MANAGEMENT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7764" y="6096000"/>
            <a:ext cx="2978723" cy="329259"/>
          </a:xfrm>
        </p:spPr>
        <p:txBody>
          <a:bodyPr>
            <a:normAutofit fontScale="92500"/>
          </a:bodyPr>
          <a:lstStyle/>
          <a:p>
            <a:r>
              <a:rPr lang="en-US" dirty="0"/>
              <a:t>ALEKSANDAR </a:t>
            </a:r>
            <a:r>
              <a:rPr lang="en-US" dirty="0" err="1"/>
              <a:t>KOMAtINA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4452202" cy="3633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387370"/>
              </p:ext>
            </p:extLst>
          </p:nvPr>
        </p:nvGraphicFramePr>
        <p:xfrm>
          <a:off x="4724400" y="5105400"/>
          <a:ext cx="4267200" cy="15862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3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1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307">
                <a:tc>
                  <a:txBody>
                    <a:bodyPr/>
                    <a:lstStyle/>
                    <a:p>
                      <a:pPr marL="196215" marR="177800" indent="15240" algn="l">
                        <a:lnSpc>
                          <a:spcPts val="12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Water Source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960" marR="118745" indent="-306705" algn="l">
                        <a:lnSpc>
                          <a:spcPts val="12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Supply Capacity 10</a:t>
                      </a:r>
                      <a:r>
                        <a:rPr lang="en-US" sz="1100" b="1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.m</a:t>
                      </a:r>
                      <a:r>
                        <a:rPr lang="en-US" sz="1100" b="1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7805" marR="152400" indent="-50800" algn="l">
                        <a:lnSpc>
                          <a:spcPts val="12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Water User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9715" marR="163195" indent="-81280" algn="l">
                        <a:lnSpc>
                          <a:spcPts val="12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Demand, 10</a:t>
                      </a:r>
                      <a:r>
                        <a:rPr lang="en-US" sz="1100" b="1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.m</a:t>
                      </a:r>
                      <a:r>
                        <a:rPr lang="en-US" sz="1100" b="1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99">
                <a:tc>
                  <a:txBody>
                    <a:bodyPr/>
                    <a:lstStyle/>
                    <a:p>
                      <a:pPr marL="67945" marR="0" algn="l">
                        <a:lnSpc>
                          <a:spcPct val="10700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(PS 1)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8640" marR="541020" algn="ctr">
                        <a:lnSpc>
                          <a:spcPct val="107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95" marR="80645" algn="ctr">
                        <a:lnSpc>
                          <a:spcPct val="10700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(RR 1)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6395" marR="360680" algn="ctr">
                        <a:lnSpc>
                          <a:spcPct val="107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662">
                <a:tc>
                  <a:txBody>
                    <a:bodyPr/>
                    <a:lstStyle/>
                    <a:p>
                      <a:pPr marL="67945" marR="0" algn="l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(PS 2)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8640" marR="541020" algn="ctr">
                        <a:lnSpc>
                          <a:spcPct val="1070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95" marR="80645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(RR 2)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6395" marR="360680" algn="ctr">
                        <a:lnSpc>
                          <a:spcPct val="1070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662">
                <a:tc>
                  <a:txBody>
                    <a:bodyPr/>
                    <a:lstStyle/>
                    <a:p>
                      <a:pPr marL="67945" marR="0" algn="l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(PS 3)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8640" marR="541020" algn="ctr">
                        <a:lnSpc>
                          <a:spcPct val="1070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95" marR="80645" algn="ctr">
                        <a:lnSpc>
                          <a:spcPct val="107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en-US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en-US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(RR 3)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6395" marR="360680" algn="ctr">
                        <a:lnSpc>
                          <a:spcPct val="1070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51816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The daily supply capacities of water sources </a:t>
            </a:r>
            <a:r>
              <a:rPr lang="bg-BG" i="1" dirty="0"/>
              <a:t>A</a:t>
            </a:r>
            <a:r>
              <a:rPr lang="bg-BG" i="1" baseline="-25000" dirty="0"/>
              <a:t>i</a:t>
            </a:r>
            <a:r>
              <a:rPr lang="bg-BG" i="1" dirty="0"/>
              <a:t> </a:t>
            </a:r>
            <a:r>
              <a:rPr lang="bg-BG" dirty="0"/>
              <a:t>and the demands for the water users </a:t>
            </a:r>
            <a:r>
              <a:rPr lang="bg-BG" i="1" dirty="0"/>
              <a:t>B</a:t>
            </a:r>
            <a:r>
              <a:rPr lang="bg-BG" i="1" baseline="-25000" dirty="0"/>
              <a:t>j</a:t>
            </a:r>
            <a:r>
              <a:rPr lang="bg-BG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5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762000"/>
            <a:ext cx="6705600" cy="4267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3340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The costs </a:t>
            </a:r>
            <a:r>
              <a:rPr lang="bg-BG" i="1" dirty="0"/>
              <a:t>Z</a:t>
            </a:r>
            <a:r>
              <a:rPr lang="bg-BG" i="1" baseline="-25000" dirty="0"/>
              <a:t>i,j</a:t>
            </a:r>
            <a:r>
              <a:rPr lang="bg-BG" i="1" dirty="0"/>
              <a:t> </a:t>
            </a:r>
            <a:r>
              <a:rPr lang="bg-BG" dirty="0"/>
              <a:t>for supplying water from water source </a:t>
            </a:r>
            <a:r>
              <a:rPr lang="bg-BG" i="1" dirty="0"/>
              <a:t>A</a:t>
            </a:r>
            <a:r>
              <a:rPr lang="bg-BG" i="1" baseline="-25000" dirty="0"/>
              <a:t>i</a:t>
            </a:r>
            <a:r>
              <a:rPr lang="bg-BG" i="1" dirty="0"/>
              <a:t> </a:t>
            </a:r>
            <a:r>
              <a:rPr lang="bg-BG" dirty="0"/>
              <a:t>to water user </a:t>
            </a:r>
            <a:r>
              <a:rPr lang="bg-BG" i="1" dirty="0"/>
              <a:t>B</a:t>
            </a:r>
            <a:r>
              <a:rPr lang="bg-BG" i="1" baseline="-25000" dirty="0"/>
              <a:t>j</a:t>
            </a:r>
            <a:r>
              <a:rPr lang="bg-BG" i="1" dirty="0"/>
              <a:t> </a:t>
            </a:r>
            <a:r>
              <a:rPr lang="bg-BG" dirty="0"/>
              <a:t>are variable, according to the supplied volumes </a:t>
            </a:r>
            <a:r>
              <a:rPr lang="bg-BG" i="1" dirty="0"/>
              <a:t>V</a:t>
            </a:r>
            <a:r>
              <a:rPr lang="bg-BG" i="1" baseline="-25000" dirty="0"/>
              <a:t>i,j</a:t>
            </a:r>
            <a:r>
              <a:rPr lang="bg-BG" dirty="0"/>
              <a:t>. Cost functions </a:t>
            </a:r>
            <a:r>
              <a:rPr lang="bg-BG" i="1" dirty="0"/>
              <a:t>Z</a:t>
            </a:r>
            <a:r>
              <a:rPr lang="bg-BG" i="1" baseline="-25000" dirty="0"/>
              <a:t>i,j</a:t>
            </a:r>
            <a:r>
              <a:rPr lang="bg-BG" i="1" dirty="0"/>
              <a:t> </a:t>
            </a:r>
            <a:r>
              <a:rPr lang="bg-BG" dirty="0"/>
              <a:t>– </a:t>
            </a:r>
            <a:r>
              <a:rPr lang="bg-BG" i="1" dirty="0"/>
              <a:t>V</a:t>
            </a:r>
            <a:r>
              <a:rPr lang="bg-BG" i="1" baseline="-25000" dirty="0"/>
              <a:t>i,j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45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type of transportation problem is determined by checking if the </a:t>
            </a:r>
            <a:r>
              <a:rPr lang="en-GB" i="1" dirty="0"/>
              <a:t>total supply</a:t>
            </a:r>
            <a:r>
              <a:rPr lang="en-GB" dirty="0"/>
              <a:t> is equal to the </a:t>
            </a:r>
            <a:r>
              <a:rPr lang="en-GB" i="1" dirty="0"/>
              <a:t>total demand:</a:t>
            </a:r>
          </a:p>
          <a:p>
            <a:pPr>
              <a:buFont typeface="Arial" panose="020B0604020202020204" pitchFamily="34" charset="0"/>
              <a:buChar char="•"/>
            </a:pPr>
            <a:endParaRPr lang="en-GB" i="1" dirty="0"/>
          </a:p>
          <a:p>
            <a:pPr>
              <a:buFont typeface="Arial" panose="020B0604020202020204" pitchFamily="34" charset="0"/>
              <a:buChar char="•"/>
            </a:pPr>
            <a:endParaRPr lang="en-GB" i="1" dirty="0"/>
          </a:p>
          <a:p>
            <a:pPr>
              <a:buFont typeface="Arial" panose="020B0604020202020204" pitchFamily="34" charset="0"/>
              <a:buChar char="•"/>
            </a:pPr>
            <a:endParaRPr lang="en-GB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dirty="0" err="1"/>
              <a:t>disbalance</a:t>
            </a:r>
            <a:r>
              <a:rPr lang="en-GB" dirty="0"/>
              <a:t> is</a:t>
            </a:r>
            <a:r>
              <a:rPr lang="bg-BG" dirty="0"/>
              <a:t>: </a:t>
            </a:r>
            <a:r>
              <a:rPr lang="en-US" dirty="0"/>
              <a:t>185- 205= -20 </a:t>
            </a:r>
            <a:r>
              <a:rPr lang="en-GB" dirty="0"/>
              <a:t>m</a:t>
            </a:r>
            <a:r>
              <a:rPr lang="en-GB" baseline="30000" dirty="0"/>
              <a:t>3</a:t>
            </a:r>
            <a:r>
              <a:rPr lang="bg-BG" dirty="0"/>
              <a:t>.</a:t>
            </a:r>
            <a:r>
              <a:rPr lang="en-GB" dirty="0"/>
              <a:t>10</a:t>
            </a:r>
            <a:r>
              <a:rPr lang="en-GB" baseline="30000" dirty="0"/>
              <a:t>3</a:t>
            </a:r>
            <a:r>
              <a:rPr lang="en-GB" dirty="0"/>
              <a:t>.</a:t>
            </a:r>
            <a:r>
              <a:rPr lang="bg-BG" dirty="0"/>
              <a:t> (</a:t>
            </a:r>
            <a:r>
              <a:rPr lang="en-GB" dirty="0"/>
              <a:t>i.e. deficit is</a:t>
            </a:r>
            <a:r>
              <a:rPr lang="bg-BG" dirty="0"/>
              <a:t> 20 </a:t>
            </a:r>
            <a:r>
              <a:rPr lang="en-GB" dirty="0"/>
              <a:t>m</a:t>
            </a:r>
            <a:r>
              <a:rPr lang="en-GB" baseline="30000" dirty="0"/>
              <a:t>3</a:t>
            </a:r>
            <a:r>
              <a:rPr lang="bg-BG" dirty="0"/>
              <a:t>.</a:t>
            </a:r>
            <a:r>
              <a:rPr lang="en-GB" dirty="0"/>
              <a:t>10</a:t>
            </a:r>
            <a:r>
              <a:rPr lang="en-GB" baseline="30000" dirty="0"/>
              <a:t>3</a:t>
            </a:r>
            <a:r>
              <a:rPr lang="en-GB" dirty="0"/>
              <a:t>.</a:t>
            </a:r>
            <a:r>
              <a:rPr lang="bg-BG" dirty="0"/>
              <a:t>).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virtual water source </a:t>
            </a:r>
            <a:r>
              <a:rPr lang="en-GB" i="1" dirty="0"/>
              <a:t>A</a:t>
            </a:r>
            <a:r>
              <a:rPr lang="en-GB" i="1" baseline="-25000" dirty="0"/>
              <a:t>4</a:t>
            </a:r>
            <a:r>
              <a:rPr lang="en-GB" dirty="0"/>
              <a:t> </a:t>
            </a:r>
            <a:endParaRPr lang="en-GB" i="1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306" y="1752600"/>
            <a:ext cx="2114939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00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676288"/>
              </p:ext>
            </p:extLst>
          </p:nvPr>
        </p:nvGraphicFramePr>
        <p:xfrm>
          <a:off x="2327923" y="3830640"/>
          <a:ext cx="6763068" cy="3027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7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1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824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COST READ FROM THEGRAPH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Volumes of water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Cost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20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40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70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100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Z1,1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Z1,2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1,75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4,3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Z1,3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5,7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Z2,1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4,5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4,9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Z2,2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Z2,3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Z3,1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4,3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5,6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Z3,2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4,7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6,1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Z3,3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1,2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2,3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3,7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4,7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Z4,1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Z4,2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8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Z4,3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614671495"/>
              </p:ext>
            </p:extLst>
          </p:nvPr>
        </p:nvGraphicFramePr>
        <p:xfrm>
          <a:off x="0" y="0"/>
          <a:ext cx="5562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735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35866"/>
              </p:ext>
            </p:extLst>
          </p:nvPr>
        </p:nvGraphicFramePr>
        <p:xfrm>
          <a:off x="0" y="23611"/>
          <a:ext cx="5426075" cy="3548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650396"/>
              </p:ext>
            </p:extLst>
          </p:nvPr>
        </p:nvGraphicFramePr>
        <p:xfrm>
          <a:off x="5029200" y="3276600"/>
          <a:ext cx="4027488" cy="3467891"/>
        </p:xfrm>
        <a:graphic>
          <a:graphicData uri="http://schemas.openxmlformats.org/drawingml/2006/table">
            <a:tbl>
              <a:tblPr/>
              <a:tblGrid>
                <a:gridCol w="671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Polynomial: Z = aV + bV2 + cV3 + dV4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0.077386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-0.000653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0.106582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-0.001003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0.11657471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-0.00074167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0.156667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-0.001912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0.06835301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-0.00054407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2,3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0.122596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-0.001472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0.07965683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-0.00032797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0.086965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-0.000333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-0.000083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-0.000001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0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00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36662" y="1308894"/>
          <a:ext cx="6692900" cy="3162300"/>
        </p:xfrm>
        <a:graphic>
          <a:graphicData uri="http://schemas.openxmlformats.org/drawingml/2006/table">
            <a:tbl>
              <a:tblPr/>
              <a:tblGrid>
                <a:gridCol w="610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97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5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01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01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01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Costs read from the graph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Costs calculated by trend line functions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Volumes of Water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Volumes of Water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1,1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1,2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1,3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2,1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2,2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2,3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3,1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3,2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3,3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4,1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4,2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4,3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552595"/>
              </p:ext>
            </p:extLst>
          </p:nvPr>
        </p:nvGraphicFramePr>
        <p:xfrm>
          <a:off x="2743200" y="5181600"/>
          <a:ext cx="3492499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2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Z = </a:t>
                      </a:r>
                      <a:r>
                        <a:rPr lang="en-US" sz="2000" u="none" strike="noStrike" dirty="0" err="1">
                          <a:effectLst/>
                        </a:rPr>
                        <a:t>aV</a:t>
                      </a:r>
                      <a:r>
                        <a:rPr lang="en-US" sz="2000" u="none" strike="noStrike" dirty="0">
                          <a:effectLst/>
                        </a:rPr>
                        <a:t> + bV</a:t>
                      </a:r>
                      <a:r>
                        <a:rPr lang="en-US" sz="2000" u="none" strike="noStrike" baseline="30000" dirty="0">
                          <a:effectLst/>
                        </a:rPr>
                        <a:t>2</a:t>
                      </a:r>
                      <a:r>
                        <a:rPr lang="en-US" sz="2000" u="none" strike="noStrike" dirty="0">
                          <a:effectLst/>
                        </a:rPr>
                        <a:t> + cV</a:t>
                      </a:r>
                      <a:r>
                        <a:rPr lang="en-US" sz="2000" u="none" strike="noStrike" baseline="30000" dirty="0">
                          <a:effectLst/>
                        </a:rPr>
                        <a:t>3</a:t>
                      </a:r>
                      <a:r>
                        <a:rPr lang="en-US" sz="2000" u="none" strike="noStrike" dirty="0">
                          <a:effectLst/>
                        </a:rPr>
                        <a:t> + dV</a:t>
                      </a:r>
                      <a:r>
                        <a:rPr lang="en-US" sz="2000" u="none" strike="noStrike" baseline="30000" dirty="0">
                          <a:effectLst/>
                        </a:rPr>
                        <a:t>4</a:t>
                      </a:r>
                      <a:endParaRPr lang="en-US" sz="2000" b="0" i="1" u="none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818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478742"/>
              </p:ext>
            </p:extLst>
          </p:nvPr>
        </p:nvGraphicFramePr>
        <p:xfrm>
          <a:off x="1219199" y="1066800"/>
          <a:ext cx="6477001" cy="4538662"/>
        </p:xfrm>
        <a:graphic>
          <a:graphicData uri="http://schemas.openxmlformats.org/drawingml/2006/table">
            <a:tbl>
              <a:tblPr/>
              <a:tblGrid>
                <a:gridCol w="1163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1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5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Matrix of volumes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Available 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Needed 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87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5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Matrix of costs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2.82042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1.94681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4.76722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2.36483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0.57693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2.57040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30.27938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2.82042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4.88857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22.57040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Check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57200" y="5791200"/>
            <a:ext cx="6454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Constrains and optimality conditions are satisfied.</a:t>
            </a:r>
          </a:p>
        </p:txBody>
      </p:sp>
    </p:spTree>
    <p:extLst>
      <p:ext uri="{BB962C8B-B14F-4D97-AF65-F5344CB8AC3E}">
        <p14:creationId xmlns:p14="http://schemas.microsoft.com/office/powerpoint/2010/main" val="1099695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О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40</TotalTime>
  <Words>622</Words>
  <Application>Microsoft Office PowerPoint</Application>
  <PresentationFormat>Презентация на цял екран (4:3)</PresentationFormat>
  <Paragraphs>392</Paragraphs>
  <Slides>8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Angles</vt:lpstr>
      <vt:lpstr>TASK # 2 OPTIMIZATION PROBLEMS. TRANSPORTATION PROBLEM – APPLICATION IN WATER RESOURCES MANAGEMENT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# 2 OPTIMIZATION PROBLEMS. TRANSPORTATION PROBLEM – APPLICATION IN WATER RESOURCES MANAGEMENT</dc:title>
  <dc:creator>Windows User</dc:creator>
  <cp:lastModifiedBy>Petar Filkov</cp:lastModifiedBy>
  <cp:revision>5</cp:revision>
  <dcterms:created xsi:type="dcterms:W3CDTF">2021-12-09T22:27:44Z</dcterms:created>
  <dcterms:modified xsi:type="dcterms:W3CDTF">2021-12-13T20:28:37Z</dcterms:modified>
</cp:coreProperties>
</file>