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522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bg-BG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scatterChart>
        <c:scatterStyle val="lineMarker"/>
        <c:varyColors val="0"/>
        <c:ser>
          <c:idx val="0"/>
          <c:order val="0"/>
          <c:tx>
            <c:v>Z1,1</c:v>
          </c:tx>
          <c:xVal>
            <c:numLit>
              <c:formatCode>General</c:formatCode>
              <c:ptCount val="5"/>
              <c:pt idx="0">
                <c:v>0</c:v>
              </c:pt>
              <c:pt idx="1">
                <c:v>20</c:v>
              </c:pt>
              <c:pt idx="2">
                <c:v>40</c:v>
              </c:pt>
              <c:pt idx="3">
                <c:v>70</c:v>
              </c:pt>
              <c:pt idx="4">
                <c:v>100</c:v>
              </c:pt>
            </c:numLit>
          </c:xVal>
          <c:yVal>
            <c:numLit>
              <c:formatCode>General</c:formatCode>
              <c:ptCount val="5"/>
              <c:pt idx="0">
                <c:v>0</c:v>
              </c:pt>
              <c:pt idx="1">
                <c:v>1.3</c:v>
              </c:pt>
              <c:pt idx="2">
                <c:v>2.2000000000000002</c:v>
              </c:pt>
              <c:pt idx="3">
                <c:v>3</c:v>
              </c:pt>
              <c:pt idx="4">
                <c:v>3.5</c:v>
              </c:pt>
            </c:numLit>
          </c:yVal>
          <c:smooth val="0"/>
          <c:extLst>
            <c:ext xmlns:c16="http://schemas.microsoft.com/office/drawing/2014/chart" uri="{C3380CC4-5D6E-409C-BE32-E72D297353CC}">
              <c16:uniqueId val="{00000000-F62D-4FA7-9847-6C76762D2619}"/>
            </c:ext>
          </c:extLst>
        </c:ser>
        <c:ser>
          <c:idx val="1"/>
          <c:order val="1"/>
          <c:tx>
            <c:v>Z1,2</c:v>
          </c:tx>
          <c:xVal>
            <c:numLit>
              <c:formatCode>General</c:formatCode>
              <c:ptCount val="5"/>
              <c:pt idx="0">
                <c:v>0</c:v>
              </c:pt>
              <c:pt idx="1">
                <c:v>20</c:v>
              </c:pt>
              <c:pt idx="2">
                <c:v>40</c:v>
              </c:pt>
              <c:pt idx="3">
                <c:v>70</c:v>
              </c:pt>
              <c:pt idx="4">
                <c:v>100</c:v>
              </c:pt>
            </c:numLit>
          </c:xVal>
          <c:yVal>
            <c:numLit>
              <c:formatCode>General</c:formatCode>
              <c:ptCount val="5"/>
              <c:pt idx="0">
                <c:v>0</c:v>
              </c:pt>
              <c:pt idx="1">
                <c:v>1.75</c:v>
              </c:pt>
              <c:pt idx="2">
                <c:v>2.9</c:v>
              </c:pt>
              <c:pt idx="3">
                <c:v>3.8</c:v>
              </c:pt>
              <c:pt idx="4">
                <c:v>4.3</c:v>
              </c:pt>
            </c:numLit>
          </c:yVal>
          <c:smooth val="0"/>
          <c:extLst>
            <c:ext xmlns:c16="http://schemas.microsoft.com/office/drawing/2014/chart" uri="{C3380CC4-5D6E-409C-BE32-E72D297353CC}">
              <c16:uniqueId val="{00000001-F62D-4FA7-9847-6C76762D2619}"/>
            </c:ext>
          </c:extLst>
        </c:ser>
        <c:ser>
          <c:idx val="2"/>
          <c:order val="2"/>
          <c:tx>
            <c:v>Z1,3</c:v>
          </c:tx>
          <c:xVal>
            <c:numLit>
              <c:formatCode>General</c:formatCode>
              <c:ptCount val="5"/>
              <c:pt idx="0">
                <c:v>0</c:v>
              </c:pt>
              <c:pt idx="1">
                <c:v>20</c:v>
              </c:pt>
              <c:pt idx="2">
                <c:v>40</c:v>
              </c:pt>
              <c:pt idx="3">
                <c:v>70</c:v>
              </c:pt>
              <c:pt idx="4">
                <c:v>100</c:v>
              </c:pt>
            </c:numLit>
          </c:xVal>
          <c:yVal>
            <c:numLit>
              <c:formatCode>General</c:formatCode>
              <c:ptCount val="5"/>
              <c:pt idx="0">
                <c:v>0</c:v>
              </c:pt>
              <c:pt idx="1">
                <c:v>2</c:v>
              </c:pt>
              <c:pt idx="2">
                <c:v>3.6</c:v>
              </c:pt>
              <c:pt idx="3">
                <c:v>5</c:v>
              </c:pt>
              <c:pt idx="4">
                <c:v>5.7</c:v>
              </c:pt>
            </c:numLit>
          </c:yVal>
          <c:smooth val="0"/>
          <c:extLst>
            <c:ext xmlns:c16="http://schemas.microsoft.com/office/drawing/2014/chart" uri="{C3380CC4-5D6E-409C-BE32-E72D297353CC}">
              <c16:uniqueId val="{00000002-F62D-4FA7-9847-6C76762D2619}"/>
            </c:ext>
          </c:extLst>
        </c:ser>
        <c:ser>
          <c:idx val="3"/>
          <c:order val="3"/>
          <c:tx>
            <c:v>Z2,1</c:v>
          </c:tx>
          <c:xVal>
            <c:numLit>
              <c:formatCode>General</c:formatCode>
              <c:ptCount val="5"/>
              <c:pt idx="0">
                <c:v>0</c:v>
              </c:pt>
              <c:pt idx="1">
                <c:v>20</c:v>
              </c:pt>
              <c:pt idx="2">
                <c:v>40</c:v>
              </c:pt>
              <c:pt idx="3">
                <c:v>70</c:v>
              </c:pt>
              <c:pt idx="4">
                <c:v>100</c:v>
              </c:pt>
            </c:numLit>
          </c:xVal>
          <c:yVal>
            <c:numLit>
              <c:formatCode>General</c:formatCode>
              <c:ptCount val="5"/>
              <c:pt idx="0">
                <c:v>0</c:v>
              </c:pt>
              <c:pt idx="1">
                <c:v>2.5</c:v>
              </c:pt>
              <c:pt idx="2">
                <c:v>3.7</c:v>
              </c:pt>
              <c:pt idx="3">
                <c:v>4.5</c:v>
              </c:pt>
              <c:pt idx="4">
                <c:v>4.9000000000000004</c:v>
              </c:pt>
            </c:numLit>
          </c:yVal>
          <c:smooth val="0"/>
          <c:extLst>
            <c:ext xmlns:c16="http://schemas.microsoft.com/office/drawing/2014/chart" uri="{C3380CC4-5D6E-409C-BE32-E72D297353CC}">
              <c16:uniqueId val="{00000003-F62D-4FA7-9847-6C76762D2619}"/>
            </c:ext>
          </c:extLst>
        </c:ser>
        <c:ser>
          <c:idx val="4"/>
          <c:order val="4"/>
          <c:tx>
            <c:v>Z2,2</c:v>
          </c:tx>
          <c:xVal>
            <c:numLit>
              <c:formatCode>General</c:formatCode>
              <c:ptCount val="5"/>
              <c:pt idx="0">
                <c:v>0</c:v>
              </c:pt>
              <c:pt idx="1">
                <c:v>20</c:v>
              </c:pt>
              <c:pt idx="2">
                <c:v>40</c:v>
              </c:pt>
              <c:pt idx="3">
                <c:v>70</c:v>
              </c:pt>
              <c:pt idx="4">
                <c:v>100</c:v>
              </c:pt>
            </c:numLit>
          </c:xVal>
          <c:yVal>
            <c:numLit>
              <c:formatCode>General</c:formatCode>
              <c:ptCount val="5"/>
              <c:pt idx="0">
                <c:v>0</c:v>
              </c:pt>
              <c:pt idx="1">
                <c:v>1.1000000000000001</c:v>
              </c:pt>
              <c:pt idx="2">
                <c:v>2</c:v>
              </c:pt>
              <c:pt idx="3">
                <c:v>2.6</c:v>
              </c:pt>
              <c:pt idx="4">
                <c:v>2.9</c:v>
              </c:pt>
            </c:numLit>
          </c:yVal>
          <c:smooth val="0"/>
          <c:extLst>
            <c:ext xmlns:c16="http://schemas.microsoft.com/office/drawing/2014/chart" uri="{C3380CC4-5D6E-409C-BE32-E72D297353CC}">
              <c16:uniqueId val="{00000004-F62D-4FA7-9847-6C76762D2619}"/>
            </c:ext>
          </c:extLst>
        </c:ser>
        <c:ser>
          <c:idx val="5"/>
          <c:order val="5"/>
          <c:tx>
            <c:v>Z2,3</c:v>
          </c:tx>
          <c:xVal>
            <c:numLit>
              <c:formatCode>General</c:formatCode>
              <c:ptCount val="5"/>
              <c:pt idx="0">
                <c:v>0</c:v>
              </c:pt>
              <c:pt idx="1">
                <c:v>20</c:v>
              </c:pt>
              <c:pt idx="2">
                <c:v>40</c:v>
              </c:pt>
              <c:pt idx="3">
                <c:v>70</c:v>
              </c:pt>
              <c:pt idx="4">
                <c:v>100</c:v>
              </c:pt>
            </c:numLit>
          </c:xVal>
          <c:yVal>
            <c:numLit>
              <c:formatCode>General</c:formatCode>
              <c:ptCount val="5"/>
              <c:pt idx="0">
                <c:v>0</c:v>
              </c:pt>
              <c:pt idx="1">
                <c:v>2</c:v>
              </c:pt>
              <c:pt idx="2">
                <c:v>2.9</c:v>
              </c:pt>
              <c:pt idx="3">
                <c:v>3.6</c:v>
              </c:pt>
              <c:pt idx="4">
                <c:v>3.9</c:v>
              </c:pt>
            </c:numLit>
          </c:yVal>
          <c:smooth val="0"/>
          <c:extLst>
            <c:ext xmlns:c16="http://schemas.microsoft.com/office/drawing/2014/chart" uri="{C3380CC4-5D6E-409C-BE32-E72D297353CC}">
              <c16:uniqueId val="{00000005-F62D-4FA7-9847-6C76762D2619}"/>
            </c:ext>
          </c:extLst>
        </c:ser>
        <c:ser>
          <c:idx val="6"/>
          <c:order val="6"/>
          <c:tx>
            <c:v>Z3,1</c:v>
          </c:tx>
          <c:xVal>
            <c:numLit>
              <c:formatCode>General</c:formatCode>
              <c:ptCount val="5"/>
              <c:pt idx="0">
                <c:v>0</c:v>
              </c:pt>
              <c:pt idx="1">
                <c:v>20</c:v>
              </c:pt>
              <c:pt idx="2">
                <c:v>40</c:v>
              </c:pt>
              <c:pt idx="3">
                <c:v>70</c:v>
              </c:pt>
              <c:pt idx="4">
                <c:v>100</c:v>
              </c:pt>
            </c:numLit>
          </c:xVal>
          <c:yVal>
            <c:numLit>
              <c:formatCode>General</c:formatCode>
              <c:ptCount val="5"/>
              <c:pt idx="0">
                <c:v>0</c:v>
              </c:pt>
              <c:pt idx="1">
                <c:v>1.5</c:v>
              </c:pt>
              <c:pt idx="2">
                <c:v>2.7</c:v>
              </c:pt>
              <c:pt idx="3">
                <c:v>4.3</c:v>
              </c:pt>
              <c:pt idx="4">
                <c:v>5.6</c:v>
              </c:pt>
            </c:numLit>
          </c:yVal>
          <c:smooth val="0"/>
          <c:extLst>
            <c:ext xmlns:c16="http://schemas.microsoft.com/office/drawing/2014/chart" uri="{C3380CC4-5D6E-409C-BE32-E72D297353CC}">
              <c16:uniqueId val="{00000006-F62D-4FA7-9847-6C76762D2619}"/>
            </c:ext>
          </c:extLst>
        </c:ser>
        <c:ser>
          <c:idx val="7"/>
          <c:order val="7"/>
          <c:tx>
            <c:v>Z3,2</c:v>
          </c:tx>
          <c:xVal>
            <c:numLit>
              <c:formatCode>General</c:formatCode>
              <c:ptCount val="5"/>
              <c:pt idx="0">
                <c:v>0</c:v>
              </c:pt>
              <c:pt idx="1">
                <c:v>20</c:v>
              </c:pt>
              <c:pt idx="2">
                <c:v>40</c:v>
              </c:pt>
              <c:pt idx="3">
                <c:v>70</c:v>
              </c:pt>
              <c:pt idx="4">
                <c:v>100</c:v>
              </c:pt>
            </c:numLit>
          </c:xVal>
          <c:yVal>
            <c:numLit>
              <c:formatCode>General</c:formatCode>
              <c:ptCount val="5"/>
              <c:pt idx="0">
                <c:v>0</c:v>
              </c:pt>
              <c:pt idx="1">
                <c:v>1.6</c:v>
              </c:pt>
              <c:pt idx="2">
                <c:v>3</c:v>
              </c:pt>
              <c:pt idx="3">
                <c:v>4.7</c:v>
              </c:pt>
              <c:pt idx="4">
                <c:v>6.1</c:v>
              </c:pt>
            </c:numLit>
          </c:yVal>
          <c:smooth val="0"/>
          <c:extLst>
            <c:ext xmlns:c16="http://schemas.microsoft.com/office/drawing/2014/chart" uri="{C3380CC4-5D6E-409C-BE32-E72D297353CC}">
              <c16:uniqueId val="{00000007-F62D-4FA7-9847-6C76762D2619}"/>
            </c:ext>
          </c:extLst>
        </c:ser>
        <c:ser>
          <c:idx val="8"/>
          <c:order val="8"/>
          <c:tx>
            <c:v>Z3,3</c:v>
          </c:tx>
          <c:xVal>
            <c:numLit>
              <c:formatCode>General</c:formatCode>
              <c:ptCount val="5"/>
              <c:pt idx="0">
                <c:v>0</c:v>
              </c:pt>
              <c:pt idx="1">
                <c:v>20</c:v>
              </c:pt>
              <c:pt idx="2">
                <c:v>40</c:v>
              </c:pt>
              <c:pt idx="3">
                <c:v>70</c:v>
              </c:pt>
              <c:pt idx="4">
                <c:v>100</c:v>
              </c:pt>
            </c:numLit>
          </c:xVal>
          <c:yVal>
            <c:numLit>
              <c:formatCode>General</c:formatCode>
              <c:ptCount val="5"/>
              <c:pt idx="0">
                <c:v>0</c:v>
              </c:pt>
              <c:pt idx="1">
                <c:v>1.2</c:v>
              </c:pt>
              <c:pt idx="2">
                <c:v>2.2999999999999998</c:v>
              </c:pt>
              <c:pt idx="3">
                <c:v>3.7</c:v>
              </c:pt>
              <c:pt idx="4">
                <c:v>4.7</c:v>
              </c:pt>
            </c:numLit>
          </c:yVal>
          <c:smooth val="0"/>
          <c:extLst>
            <c:ext xmlns:c16="http://schemas.microsoft.com/office/drawing/2014/chart" uri="{C3380CC4-5D6E-409C-BE32-E72D297353CC}">
              <c16:uniqueId val="{00000008-F62D-4FA7-9847-6C76762D261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1965760"/>
        <c:axId val="41966336"/>
      </c:scatterChart>
      <c:valAx>
        <c:axId val="419657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41966336"/>
        <c:crosses val="autoZero"/>
        <c:crossBetween val="midCat"/>
      </c:valAx>
      <c:valAx>
        <c:axId val="4196633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1965760"/>
        <c:crosses val="autoZero"/>
        <c:crossBetween val="midCat"/>
      </c:valAx>
    </c:plotArea>
    <c:legend>
      <c:legendPos val="r"/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bg-BG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2.7027599146847991E-2"/>
          <c:y val="2.1384209700013493E-2"/>
          <c:w val="0.83172292872759546"/>
          <c:h val="0.92218997352013365"/>
        </c:manualLayout>
      </c:layout>
      <c:scatterChart>
        <c:scatterStyle val="lineMarker"/>
        <c:varyColors val="0"/>
        <c:ser>
          <c:idx val="1"/>
          <c:order val="0"/>
          <c:tx>
            <c:v>Z1,2</c:v>
          </c:tx>
          <c:xVal>
            <c:numLit>
              <c:formatCode>General</c:formatCode>
              <c:ptCount val="5"/>
              <c:pt idx="0">
                <c:v>0</c:v>
              </c:pt>
              <c:pt idx="1">
                <c:v>20</c:v>
              </c:pt>
              <c:pt idx="2">
                <c:v>40</c:v>
              </c:pt>
              <c:pt idx="3">
                <c:v>70</c:v>
              </c:pt>
              <c:pt idx="4">
                <c:v>100</c:v>
              </c:pt>
            </c:numLit>
          </c:xVal>
          <c:yVal>
            <c:numLit>
              <c:formatCode>General</c:formatCode>
              <c:ptCount val="5"/>
              <c:pt idx="0">
                <c:v>0</c:v>
              </c:pt>
              <c:pt idx="1">
                <c:v>1.75</c:v>
              </c:pt>
              <c:pt idx="2">
                <c:v>2.9</c:v>
              </c:pt>
              <c:pt idx="3">
                <c:v>3.8</c:v>
              </c:pt>
              <c:pt idx="4">
                <c:v>4.3</c:v>
              </c:pt>
            </c:numLit>
          </c:yVal>
          <c:smooth val="0"/>
          <c:extLst>
            <c:ext xmlns:c16="http://schemas.microsoft.com/office/drawing/2014/chart" uri="{C3380CC4-5D6E-409C-BE32-E72D297353CC}">
              <c16:uniqueId val="{00000000-35BC-4EB9-9E47-CB224B0CCA6C}"/>
            </c:ext>
          </c:extLst>
        </c:ser>
        <c:ser>
          <c:idx val="2"/>
          <c:order val="1"/>
          <c:tx>
            <c:v>Z1,3</c:v>
          </c:tx>
          <c:xVal>
            <c:numLit>
              <c:formatCode>General</c:formatCode>
              <c:ptCount val="5"/>
              <c:pt idx="0">
                <c:v>0</c:v>
              </c:pt>
              <c:pt idx="1">
                <c:v>20</c:v>
              </c:pt>
              <c:pt idx="2">
                <c:v>40</c:v>
              </c:pt>
              <c:pt idx="3">
                <c:v>70</c:v>
              </c:pt>
              <c:pt idx="4">
                <c:v>100</c:v>
              </c:pt>
            </c:numLit>
          </c:xVal>
          <c:yVal>
            <c:numLit>
              <c:formatCode>General</c:formatCode>
              <c:ptCount val="5"/>
              <c:pt idx="0">
                <c:v>0</c:v>
              </c:pt>
              <c:pt idx="1">
                <c:v>2</c:v>
              </c:pt>
              <c:pt idx="2">
                <c:v>3.6</c:v>
              </c:pt>
              <c:pt idx="3">
                <c:v>5</c:v>
              </c:pt>
              <c:pt idx="4">
                <c:v>5.7</c:v>
              </c:pt>
            </c:numLit>
          </c:yVal>
          <c:smooth val="0"/>
          <c:extLst>
            <c:ext xmlns:c16="http://schemas.microsoft.com/office/drawing/2014/chart" uri="{C3380CC4-5D6E-409C-BE32-E72D297353CC}">
              <c16:uniqueId val="{00000001-35BC-4EB9-9E47-CB224B0CCA6C}"/>
            </c:ext>
          </c:extLst>
        </c:ser>
        <c:ser>
          <c:idx val="3"/>
          <c:order val="2"/>
          <c:tx>
            <c:v>Z2,1</c:v>
          </c:tx>
          <c:xVal>
            <c:numLit>
              <c:formatCode>General</c:formatCode>
              <c:ptCount val="5"/>
              <c:pt idx="0">
                <c:v>0</c:v>
              </c:pt>
              <c:pt idx="1">
                <c:v>20</c:v>
              </c:pt>
              <c:pt idx="2">
                <c:v>40</c:v>
              </c:pt>
              <c:pt idx="3">
                <c:v>70</c:v>
              </c:pt>
              <c:pt idx="4">
                <c:v>100</c:v>
              </c:pt>
            </c:numLit>
          </c:xVal>
          <c:yVal>
            <c:numLit>
              <c:formatCode>General</c:formatCode>
              <c:ptCount val="5"/>
              <c:pt idx="0">
                <c:v>0</c:v>
              </c:pt>
              <c:pt idx="1">
                <c:v>2.5</c:v>
              </c:pt>
              <c:pt idx="2">
                <c:v>3.7</c:v>
              </c:pt>
              <c:pt idx="3">
                <c:v>4.5</c:v>
              </c:pt>
              <c:pt idx="4">
                <c:v>4.9000000000000004</c:v>
              </c:pt>
            </c:numLit>
          </c:yVal>
          <c:smooth val="0"/>
          <c:extLst>
            <c:ext xmlns:c16="http://schemas.microsoft.com/office/drawing/2014/chart" uri="{C3380CC4-5D6E-409C-BE32-E72D297353CC}">
              <c16:uniqueId val="{00000002-35BC-4EB9-9E47-CB224B0CCA6C}"/>
            </c:ext>
          </c:extLst>
        </c:ser>
        <c:ser>
          <c:idx val="4"/>
          <c:order val="3"/>
          <c:tx>
            <c:v>Z2,2</c:v>
          </c:tx>
          <c:xVal>
            <c:numLit>
              <c:formatCode>General</c:formatCode>
              <c:ptCount val="5"/>
              <c:pt idx="0">
                <c:v>0</c:v>
              </c:pt>
              <c:pt idx="1">
                <c:v>20</c:v>
              </c:pt>
              <c:pt idx="2">
                <c:v>40</c:v>
              </c:pt>
              <c:pt idx="3">
                <c:v>70</c:v>
              </c:pt>
              <c:pt idx="4">
                <c:v>100</c:v>
              </c:pt>
            </c:numLit>
          </c:xVal>
          <c:yVal>
            <c:numLit>
              <c:formatCode>General</c:formatCode>
              <c:ptCount val="5"/>
              <c:pt idx="0">
                <c:v>0</c:v>
              </c:pt>
              <c:pt idx="1">
                <c:v>1.1000000000000001</c:v>
              </c:pt>
              <c:pt idx="2">
                <c:v>2</c:v>
              </c:pt>
              <c:pt idx="3">
                <c:v>2.6</c:v>
              </c:pt>
              <c:pt idx="4">
                <c:v>2.9</c:v>
              </c:pt>
            </c:numLit>
          </c:yVal>
          <c:smooth val="0"/>
          <c:extLst>
            <c:ext xmlns:c16="http://schemas.microsoft.com/office/drawing/2014/chart" uri="{C3380CC4-5D6E-409C-BE32-E72D297353CC}">
              <c16:uniqueId val="{00000003-35BC-4EB9-9E47-CB224B0CCA6C}"/>
            </c:ext>
          </c:extLst>
        </c:ser>
        <c:ser>
          <c:idx val="5"/>
          <c:order val="4"/>
          <c:tx>
            <c:v>Z2,3</c:v>
          </c:tx>
          <c:xVal>
            <c:numLit>
              <c:formatCode>General</c:formatCode>
              <c:ptCount val="5"/>
              <c:pt idx="0">
                <c:v>0</c:v>
              </c:pt>
              <c:pt idx="1">
                <c:v>20</c:v>
              </c:pt>
              <c:pt idx="2">
                <c:v>40</c:v>
              </c:pt>
              <c:pt idx="3">
                <c:v>70</c:v>
              </c:pt>
              <c:pt idx="4">
                <c:v>100</c:v>
              </c:pt>
            </c:numLit>
          </c:xVal>
          <c:yVal>
            <c:numLit>
              <c:formatCode>General</c:formatCode>
              <c:ptCount val="5"/>
              <c:pt idx="0">
                <c:v>0</c:v>
              </c:pt>
              <c:pt idx="1">
                <c:v>2</c:v>
              </c:pt>
              <c:pt idx="2">
                <c:v>2.9</c:v>
              </c:pt>
              <c:pt idx="3">
                <c:v>3.6</c:v>
              </c:pt>
              <c:pt idx="4">
                <c:v>3.9</c:v>
              </c:pt>
            </c:numLit>
          </c:yVal>
          <c:smooth val="0"/>
          <c:extLst>
            <c:ext xmlns:c16="http://schemas.microsoft.com/office/drawing/2014/chart" uri="{C3380CC4-5D6E-409C-BE32-E72D297353CC}">
              <c16:uniqueId val="{00000004-35BC-4EB9-9E47-CB224B0CCA6C}"/>
            </c:ext>
          </c:extLst>
        </c:ser>
        <c:ser>
          <c:idx val="6"/>
          <c:order val="5"/>
          <c:tx>
            <c:v>Z3,1</c:v>
          </c:tx>
          <c:xVal>
            <c:numLit>
              <c:formatCode>General</c:formatCode>
              <c:ptCount val="5"/>
              <c:pt idx="0">
                <c:v>0</c:v>
              </c:pt>
              <c:pt idx="1">
                <c:v>20</c:v>
              </c:pt>
              <c:pt idx="2">
                <c:v>40</c:v>
              </c:pt>
              <c:pt idx="3">
                <c:v>70</c:v>
              </c:pt>
              <c:pt idx="4">
                <c:v>100</c:v>
              </c:pt>
            </c:numLit>
          </c:xVal>
          <c:yVal>
            <c:numLit>
              <c:formatCode>General</c:formatCode>
              <c:ptCount val="5"/>
              <c:pt idx="0">
                <c:v>0</c:v>
              </c:pt>
              <c:pt idx="1">
                <c:v>1.5</c:v>
              </c:pt>
              <c:pt idx="2">
                <c:v>2.7</c:v>
              </c:pt>
              <c:pt idx="3">
                <c:v>4.3</c:v>
              </c:pt>
              <c:pt idx="4">
                <c:v>5.6</c:v>
              </c:pt>
            </c:numLit>
          </c:yVal>
          <c:smooth val="0"/>
          <c:extLst>
            <c:ext xmlns:c16="http://schemas.microsoft.com/office/drawing/2014/chart" uri="{C3380CC4-5D6E-409C-BE32-E72D297353CC}">
              <c16:uniqueId val="{00000005-35BC-4EB9-9E47-CB224B0CCA6C}"/>
            </c:ext>
          </c:extLst>
        </c:ser>
        <c:ser>
          <c:idx val="7"/>
          <c:order val="6"/>
          <c:tx>
            <c:v>Z3,2</c:v>
          </c:tx>
          <c:xVal>
            <c:numLit>
              <c:formatCode>General</c:formatCode>
              <c:ptCount val="5"/>
              <c:pt idx="0">
                <c:v>0</c:v>
              </c:pt>
              <c:pt idx="1">
                <c:v>20</c:v>
              </c:pt>
              <c:pt idx="2">
                <c:v>40</c:v>
              </c:pt>
              <c:pt idx="3">
                <c:v>70</c:v>
              </c:pt>
              <c:pt idx="4">
                <c:v>100</c:v>
              </c:pt>
            </c:numLit>
          </c:xVal>
          <c:yVal>
            <c:numLit>
              <c:formatCode>General</c:formatCode>
              <c:ptCount val="5"/>
              <c:pt idx="0">
                <c:v>0</c:v>
              </c:pt>
              <c:pt idx="1">
                <c:v>1.6</c:v>
              </c:pt>
              <c:pt idx="2">
                <c:v>3</c:v>
              </c:pt>
              <c:pt idx="3">
                <c:v>4.7</c:v>
              </c:pt>
              <c:pt idx="4">
                <c:v>6.1</c:v>
              </c:pt>
            </c:numLit>
          </c:yVal>
          <c:smooth val="0"/>
          <c:extLst>
            <c:ext xmlns:c16="http://schemas.microsoft.com/office/drawing/2014/chart" uri="{C3380CC4-5D6E-409C-BE32-E72D297353CC}">
              <c16:uniqueId val="{00000006-35BC-4EB9-9E47-CB224B0CCA6C}"/>
            </c:ext>
          </c:extLst>
        </c:ser>
        <c:ser>
          <c:idx val="8"/>
          <c:order val="7"/>
          <c:tx>
            <c:v>Z3,3</c:v>
          </c:tx>
          <c:trendline>
            <c:trendlineType val="log"/>
            <c:dispRSqr val="0"/>
            <c:dispEq val="0"/>
          </c:trendline>
          <c:trendline>
            <c:trendlineType val="poly"/>
            <c:order val="3"/>
            <c:dispRSqr val="0"/>
            <c:dispEq val="1"/>
            <c:trendlineLbl>
              <c:layout>
                <c:manualLayout>
                  <c:x val="-0.32844641873940911"/>
                  <c:y val="-9.8674130437001947E-2"/>
                </c:manualLayout>
              </c:layout>
              <c:numFmt formatCode="#,##0.000000" sourceLinked="0"/>
            </c:trendlineLbl>
          </c:trendline>
          <c:xVal>
            <c:numLit>
              <c:formatCode>General</c:formatCode>
              <c:ptCount val="5"/>
              <c:pt idx="0">
                <c:v>0</c:v>
              </c:pt>
              <c:pt idx="1">
                <c:v>20</c:v>
              </c:pt>
              <c:pt idx="2">
                <c:v>40</c:v>
              </c:pt>
              <c:pt idx="3">
                <c:v>70</c:v>
              </c:pt>
              <c:pt idx="4">
                <c:v>100</c:v>
              </c:pt>
            </c:numLit>
          </c:xVal>
          <c:yVal>
            <c:numLit>
              <c:formatCode>General</c:formatCode>
              <c:ptCount val="5"/>
              <c:pt idx="0">
                <c:v>0</c:v>
              </c:pt>
              <c:pt idx="1">
                <c:v>1.2</c:v>
              </c:pt>
              <c:pt idx="2">
                <c:v>2.2999999999999998</c:v>
              </c:pt>
              <c:pt idx="3">
                <c:v>3.7</c:v>
              </c:pt>
              <c:pt idx="4">
                <c:v>4.7</c:v>
              </c:pt>
            </c:numLit>
          </c:yVal>
          <c:smooth val="0"/>
          <c:extLst>
            <c:ext xmlns:c16="http://schemas.microsoft.com/office/drawing/2014/chart" uri="{C3380CC4-5D6E-409C-BE32-E72D297353CC}">
              <c16:uniqueId val="{00000009-35BC-4EB9-9E47-CB224B0CCA6C}"/>
            </c:ext>
          </c:extLst>
        </c:ser>
        <c:ser>
          <c:idx val="0"/>
          <c:order val="8"/>
          <c:tx>
            <c:v>z1,1</c:v>
          </c:tx>
          <c:trendline>
            <c:trendlineType val="poly"/>
            <c:order val="3"/>
            <c:dispRSqr val="0"/>
            <c:dispEq val="1"/>
            <c:trendlineLbl>
              <c:layout>
                <c:manualLayout>
                  <c:x val="-0.14637541869583445"/>
                  <c:y val="-0.12252097060310671"/>
                </c:manualLayout>
              </c:layout>
              <c:numFmt formatCode="#,##0.000000" sourceLinked="0"/>
            </c:trendlineLbl>
          </c:trendline>
          <c:xVal>
            <c:numLit>
              <c:formatCode>General</c:formatCode>
              <c:ptCount val="5"/>
              <c:pt idx="0">
                <c:v>0</c:v>
              </c:pt>
              <c:pt idx="1">
                <c:v>20</c:v>
              </c:pt>
              <c:pt idx="2">
                <c:v>40</c:v>
              </c:pt>
              <c:pt idx="3">
                <c:v>70</c:v>
              </c:pt>
              <c:pt idx="4">
                <c:v>100</c:v>
              </c:pt>
            </c:numLit>
          </c:xVal>
          <c:yVal>
            <c:numLit>
              <c:formatCode>General</c:formatCode>
              <c:ptCount val="5"/>
              <c:pt idx="0">
                <c:v>0</c:v>
              </c:pt>
              <c:pt idx="1">
                <c:v>1.3</c:v>
              </c:pt>
              <c:pt idx="2">
                <c:v>2.2000000000000002</c:v>
              </c:pt>
              <c:pt idx="3">
                <c:v>3</c:v>
              </c:pt>
              <c:pt idx="4">
                <c:v>3.5</c:v>
              </c:pt>
            </c:numLit>
          </c:yVal>
          <c:smooth val="0"/>
          <c:extLst>
            <c:ext xmlns:c16="http://schemas.microsoft.com/office/drawing/2014/chart" uri="{C3380CC4-5D6E-409C-BE32-E72D297353CC}">
              <c16:uniqueId val="{0000000B-35BC-4EB9-9E47-CB224B0CCA6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4622016"/>
        <c:axId val="41961728"/>
      </c:scatterChart>
      <c:valAx>
        <c:axId val="146220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41961728"/>
        <c:crosses val="autoZero"/>
        <c:crossBetween val="midCat"/>
      </c:valAx>
      <c:valAx>
        <c:axId val="4196172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4622016"/>
        <c:crosses val="autoZero"/>
        <c:crossBetween val="midCat"/>
      </c:valAx>
    </c:plotArea>
    <c:legend>
      <c:legendPos val="r"/>
      <c:overlay val="0"/>
    </c:legend>
    <c:plotVisOnly val="1"/>
    <c:dispBlanksAs val="gap"/>
    <c:showDLblsOverMax val="0"/>
  </c:chart>
  <c:externalData r:id="rId2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35F45-E3CE-4916-8242-43429DC0C082}" type="datetimeFigureOut">
              <a:rPr lang="en-US" smtClean="0"/>
              <a:t>12/13/2021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310F5-344D-47BD-8BA6-F4B31CC4F8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35F45-E3CE-4916-8242-43429DC0C082}" type="datetimeFigureOut">
              <a:rPr lang="en-US" smtClean="0"/>
              <a:t>12/13/2021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310F5-344D-47BD-8BA6-F4B31CC4F8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35F45-E3CE-4916-8242-43429DC0C082}" type="datetimeFigureOut">
              <a:rPr lang="en-US" smtClean="0"/>
              <a:t>12/13/2021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310F5-344D-47BD-8BA6-F4B31CC4F8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35F45-E3CE-4916-8242-43429DC0C082}" type="datetimeFigureOut">
              <a:rPr lang="en-US" smtClean="0"/>
              <a:t>12/13/2021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310F5-344D-47BD-8BA6-F4B31CC4F8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35F45-E3CE-4916-8242-43429DC0C082}" type="datetimeFigureOut">
              <a:rPr lang="en-US" smtClean="0"/>
              <a:t>12/13/2021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310F5-344D-47BD-8BA6-F4B31CC4F8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35F45-E3CE-4916-8242-43429DC0C082}" type="datetimeFigureOut">
              <a:rPr lang="en-US" smtClean="0"/>
              <a:t>12/13/2021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310F5-344D-47BD-8BA6-F4B31CC4F82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35F45-E3CE-4916-8242-43429DC0C082}" type="datetimeFigureOut">
              <a:rPr lang="en-US" smtClean="0"/>
              <a:t>12/13/2021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310F5-344D-47BD-8BA6-F4B31CC4F8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35F45-E3CE-4916-8242-43429DC0C082}" type="datetimeFigureOut">
              <a:rPr lang="en-US" smtClean="0"/>
              <a:t>12/13/2021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310F5-344D-47BD-8BA6-F4B31CC4F8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35F45-E3CE-4916-8242-43429DC0C082}" type="datetimeFigureOut">
              <a:rPr lang="en-US" smtClean="0"/>
              <a:t>12/13/2021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310F5-344D-47BD-8BA6-F4B31CC4F8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35F45-E3CE-4916-8242-43429DC0C082}" type="datetimeFigureOut">
              <a:rPr lang="en-US" smtClean="0"/>
              <a:t>12/13/2021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C5310F5-344D-47BD-8BA6-F4B31CC4F8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35F45-E3CE-4916-8242-43429DC0C082}" type="datetimeFigureOut">
              <a:rPr lang="en-US" smtClean="0"/>
              <a:t>12/13/2021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310F5-344D-47BD-8BA6-F4B31CC4F8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FC935F45-E3CE-4916-8242-43429DC0C082}" type="datetimeFigureOut">
              <a:rPr lang="en-US" smtClean="0"/>
              <a:t>12/13/2021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3C5310F5-344D-47BD-8BA6-F4B31CC4F82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505200"/>
            <a:ext cx="7772400" cy="1470025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b="1" dirty="0"/>
              <a:t>TASK # 2</a:t>
            </a:r>
            <a:br>
              <a:rPr lang="en-US" sz="3600" dirty="0"/>
            </a:br>
            <a:r>
              <a:rPr lang="en-US" sz="3600" b="1" dirty="0"/>
              <a:t>OPTIMIZATION PROBLEMS.</a:t>
            </a:r>
            <a:br>
              <a:rPr lang="en-US" sz="3600" dirty="0"/>
            </a:br>
            <a:r>
              <a:rPr lang="en-US" sz="3600" b="1" dirty="0"/>
              <a:t>TRANSPORTATION PROBLEM – APPLICATION IN WATER RESOURCES MANAGEMENT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57764" y="6096000"/>
            <a:ext cx="2978723" cy="329259"/>
          </a:xfrm>
        </p:spPr>
        <p:txBody>
          <a:bodyPr>
            <a:normAutofit fontScale="92500"/>
          </a:bodyPr>
          <a:lstStyle/>
          <a:p>
            <a:r>
              <a:rPr lang="en-US" dirty="0"/>
              <a:t>ALEKSANDAR </a:t>
            </a:r>
            <a:r>
              <a:rPr lang="en-US" dirty="0" err="1"/>
              <a:t>KOMAtINA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2414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295400"/>
            <a:ext cx="4452202" cy="36336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7387370"/>
              </p:ext>
            </p:extLst>
          </p:nvPr>
        </p:nvGraphicFramePr>
        <p:xfrm>
          <a:off x="4724400" y="5105400"/>
          <a:ext cx="4267200" cy="158623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9311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618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319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4217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36307">
                <a:tc>
                  <a:txBody>
                    <a:bodyPr/>
                    <a:lstStyle/>
                    <a:p>
                      <a:pPr marL="196215" marR="177800" indent="15240" algn="l">
                        <a:lnSpc>
                          <a:spcPts val="127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Water Source</a:t>
                      </a:r>
                      <a:endParaRPr lang="en-US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41960" marR="118745" indent="-306705" algn="l">
                        <a:lnSpc>
                          <a:spcPts val="127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Supply Capacity 10</a:t>
                      </a:r>
                      <a:r>
                        <a:rPr lang="en-US" sz="1100" b="1" baseline="30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r>
                        <a:rPr lang="en-US" sz="11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.m</a:t>
                      </a:r>
                      <a:r>
                        <a:rPr lang="en-US" sz="1100" b="1" baseline="30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en-US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17805" marR="152400" indent="-50800" algn="l">
                        <a:lnSpc>
                          <a:spcPts val="127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Water User</a:t>
                      </a:r>
                      <a:endParaRPr lang="en-US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59715" marR="163195" indent="-81280" algn="l">
                        <a:lnSpc>
                          <a:spcPts val="127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Demand, 10</a:t>
                      </a:r>
                      <a:r>
                        <a:rPr lang="en-US" sz="1100" b="1" baseline="30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r>
                        <a:rPr lang="en-US" sz="11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.m</a:t>
                      </a:r>
                      <a:r>
                        <a:rPr lang="en-US" sz="1100" b="1" baseline="30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en-US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599">
                <a:tc>
                  <a:txBody>
                    <a:bodyPr/>
                    <a:lstStyle/>
                    <a:p>
                      <a:pPr marL="67945" marR="0" algn="l">
                        <a:lnSpc>
                          <a:spcPct val="107000"/>
                        </a:lnSpc>
                        <a:spcBef>
                          <a:spcPts val="195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r>
                        <a:rPr lang="en-US" sz="7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 </a:t>
                      </a:r>
                      <a:r>
                        <a:rPr lang="en-US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(PS 1)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48640" marR="541020" algn="ctr">
                        <a:lnSpc>
                          <a:spcPct val="107000"/>
                        </a:lnSpc>
                        <a:spcBef>
                          <a:spcPts val="165"/>
                        </a:spcBef>
                        <a:spcAft>
                          <a:spcPts val="0"/>
                        </a:spcAft>
                      </a:pPr>
                      <a:r>
                        <a:rPr lang="en-US" sz="1100" i="1">
                          <a:solidFill>
                            <a:srgbClr val="0000FF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80</a:t>
                      </a:r>
                      <a:endParaRPr lang="en-US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1595" marR="80645" algn="ctr">
                        <a:lnSpc>
                          <a:spcPct val="107000"/>
                        </a:lnSpc>
                        <a:spcBef>
                          <a:spcPts val="195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</a:t>
                      </a:r>
                      <a:r>
                        <a:rPr lang="en-US" sz="7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 </a:t>
                      </a:r>
                      <a:r>
                        <a:rPr lang="en-US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(RR 1)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6395" marR="360680" algn="ctr">
                        <a:lnSpc>
                          <a:spcPct val="107000"/>
                        </a:lnSpc>
                        <a:spcBef>
                          <a:spcPts val="165"/>
                        </a:spcBef>
                        <a:spcAft>
                          <a:spcPts val="0"/>
                        </a:spcAft>
                      </a:pPr>
                      <a:r>
                        <a:rPr lang="en-US" sz="1100" i="1">
                          <a:solidFill>
                            <a:srgbClr val="0000FF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65</a:t>
                      </a:r>
                      <a:endParaRPr lang="en-US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0662">
                <a:tc>
                  <a:txBody>
                    <a:bodyPr/>
                    <a:lstStyle/>
                    <a:p>
                      <a:pPr marL="67945" marR="0" algn="l">
                        <a:lnSpc>
                          <a:spcPct val="107000"/>
                        </a:lnSpc>
                        <a:spcBef>
                          <a:spcPts val="205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r>
                        <a:rPr lang="en-US" sz="7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 </a:t>
                      </a:r>
                      <a:r>
                        <a:rPr lang="en-US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(PS 2)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48640" marR="541020" algn="ctr">
                        <a:lnSpc>
                          <a:spcPct val="107000"/>
                        </a:lnSpc>
                        <a:spcBef>
                          <a:spcPts val="175"/>
                        </a:spcBef>
                        <a:spcAft>
                          <a:spcPts val="0"/>
                        </a:spcAft>
                      </a:pPr>
                      <a:r>
                        <a:rPr lang="en-US" sz="1100" i="1">
                          <a:solidFill>
                            <a:srgbClr val="0000FF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55</a:t>
                      </a:r>
                      <a:endParaRPr lang="en-US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1595" marR="80645" algn="ctr">
                        <a:lnSpc>
                          <a:spcPct val="107000"/>
                        </a:lnSpc>
                        <a:spcBef>
                          <a:spcPts val="205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</a:t>
                      </a:r>
                      <a:r>
                        <a:rPr lang="en-US" sz="7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 </a:t>
                      </a:r>
                      <a:r>
                        <a:rPr lang="en-US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(RR 2)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6395" marR="360680" algn="ctr">
                        <a:lnSpc>
                          <a:spcPct val="107000"/>
                        </a:lnSpc>
                        <a:spcBef>
                          <a:spcPts val="175"/>
                        </a:spcBef>
                        <a:spcAft>
                          <a:spcPts val="0"/>
                        </a:spcAft>
                      </a:pPr>
                      <a:r>
                        <a:rPr lang="en-US" sz="1100" i="1">
                          <a:solidFill>
                            <a:srgbClr val="0000FF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75</a:t>
                      </a:r>
                      <a:endParaRPr lang="en-US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0662">
                <a:tc>
                  <a:txBody>
                    <a:bodyPr/>
                    <a:lstStyle/>
                    <a:p>
                      <a:pPr marL="67945" marR="0" algn="l">
                        <a:lnSpc>
                          <a:spcPct val="107000"/>
                        </a:lnSpc>
                        <a:spcBef>
                          <a:spcPts val="205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r>
                        <a:rPr lang="en-US" sz="7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 </a:t>
                      </a:r>
                      <a:r>
                        <a:rPr lang="en-US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(PS 3)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48640" marR="541020" algn="ctr">
                        <a:lnSpc>
                          <a:spcPct val="107000"/>
                        </a:lnSpc>
                        <a:spcBef>
                          <a:spcPts val="175"/>
                        </a:spcBef>
                        <a:spcAft>
                          <a:spcPts val="0"/>
                        </a:spcAft>
                      </a:pPr>
                      <a:r>
                        <a:rPr lang="en-US" sz="1100" i="1">
                          <a:solidFill>
                            <a:srgbClr val="0000FF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50</a:t>
                      </a:r>
                      <a:endParaRPr lang="en-US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1595" marR="80645" algn="ctr">
                        <a:lnSpc>
                          <a:spcPct val="107000"/>
                        </a:lnSpc>
                        <a:spcBef>
                          <a:spcPts val="205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</a:t>
                      </a:r>
                      <a:r>
                        <a:rPr lang="en-US" sz="7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 </a:t>
                      </a:r>
                      <a:r>
                        <a:rPr lang="en-US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(RR 3)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6395" marR="360680" algn="ctr">
                        <a:lnSpc>
                          <a:spcPct val="107000"/>
                        </a:lnSpc>
                        <a:spcBef>
                          <a:spcPts val="175"/>
                        </a:spcBef>
                        <a:spcAft>
                          <a:spcPts val="0"/>
                        </a:spcAft>
                      </a:pPr>
                      <a:r>
                        <a:rPr lang="en-US" sz="1100" i="1" dirty="0">
                          <a:solidFill>
                            <a:srgbClr val="0000FF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65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52400" y="5181600"/>
            <a:ext cx="3810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dirty="0"/>
              <a:t>The daily supply capacities of water sources </a:t>
            </a:r>
            <a:r>
              <a:rPr lang="bg-BG" i="1" dirty="0"/>
              <a:t>A</a:t>
            </a:r>
            <a:r>
              <a:rPr lang="bg-BG" i="1" baseline="-25000" dirty="0"/>
              <a:t>i</a:t>
            </a:r>
            <a:r>
              <a:rPr lang="bg-BG" i="1" dirty="0"/>
              <a:t> </a:t>
            </a:r>
            <a:r>
              <a:rPr lang="bg-BG" dirty="0"/>
              <a:t>and the demands for the water users </a:t>
            </a:r>
            <a:r>
              <a:rPr lang="bg-BG" i="1" dirty="0"/>
              <a:t>B</a:t>
            </a:r>
            <a:r>
              <a:rPr lang="bg-BG" i="1" baseline="-25000" dirty="0"/>
              <a:t>j</a:t>
            </a:r>
            <a:r>
              <a:rPr lang="bg-BG" i="1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2517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image5.png"/>
          <p:cNvPicPr>
            <a:picLocks noGr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38200" y="762000"/>
            <a:ext cx="6705600" cy="42672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066800" y="5334000"/>
            <a:ext cx="6096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dirty="0"/>
              <a:t>The costs </a:t>
            </a:r>
            <a:r>
              <a:rPr lang="bg-BG" i="1" dirty="0"/>
              <a:t>Z</a:t>
            </a:r>
            <a:r>
              <a:rPr lang="bg-BG" i="1" baseline="-25000" dirty="0"/>
              <a:t>i,j</a:t>
            </a:r>
            <a:r>
              <a:rPr lang="bg-BG" i="1" dirty="0"/>
              <a:t> </a:t>
            </a:r>
            <a:r>
              <a:rPr lang="bg-BG" dirty="0"/>
              <a:t>for supplying water from water source </a:t>
            </a:r>
            <a:r>
              <a:rPr lang="bg-BG" i="1" dirty="0"/>
              <a:t>A</a:t>
            </a:r>
            <a:r>
              <a:rPr lang="bg-BG" i="1" baseline="-25000" dirty="0"/>
              <a:t>i</a:t>
            </a:r>
            <a:r>
              <a:rPr lang="bg-BG" i="1" dirty="0"/>
              <a:t> </a:t>
            </a:r>
            <a:r>
              <a:rPr lang="bg-BG" dirty="0"/>
              <a:t>to water user </a:t>
            </a:r>
            <a:r>
              <a:rPr lang="bg-BG" i="1" dirty="0"/>
              <a:t>B</a:t>
            </a:r>
            <a:r>
              <a:rPr lang="bg-BG" i="1" baseline="-25000" dirty="0"/>
              <a:t>j</a:t>
            </a:r>
            <a:r>
              <a:rPr lang="bg-BG" i="1" dirty="0"/>
              <a:t> </a:t>
            </a:r>
            <a:r>
              <a:rPr lang="bg-BG" dirty="0"/>
              <a:t>are variable, according to the supplied volumes </a:t>
            </a:r>
            <a:r>
              <a:rPr lang="bg-BG" i="1" dirty="0"/>
              <a:t>V</a:t>
            </a:r>
            <a:r>
              <a:rPr lang="bg-BG" i="1" baseline="-25000" dirty="0"/>
              <a:t>i,j</a:t>
            </a:r>
            <a:r>
              <a:rPr lang="bg-BG" dirty="0"/>
              <a:t>. Cost functions </a:t>
            </a:r>
            <a:r>
              <a:rPr lang="bg-BG" i="1" dirty="0"/>
              <a:t>Z</a:t>
            </a:r>
            <a:r>
              <a:rPr lang="bg-BG" i="1" baseline="-25000" dirty="0"/>
              <a:t>i,j</a:t>
            </a:r>
            <a:r>
              <a:rPr lang="bg-BG" i="1" dirty="0"/>
              <a:t> </a:t>
            </a:r>
            <a:r>
              <a:rPr lang="bg-BG" dirty="0"/>
              <a:t>– </a:t>
            </a:r>
            <a:r>
              <a:rPr lang="bg-BG" i="1" dirty="0"/>
              <a:t>V</a:t>
            </a:r>
            <a:r>
              <a:rPr lang="bg-BG" i="1" baseline="-25000" dirty="0"/>
              <a:t>i,j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84577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The type of transportation problem is determined by checking if the </a:t>
            </a:r>
            <a:r>
              <a:rPr lang="en-GB" i="1" dirty="0"/>
              <a:t>total supply</a:t>
            </a:r>
            <a:r>
              <a:rPr lang="en-GB" dirty="0"/>
              <a:t> is equal to the </a:t>
            </a:r>
            <a:r>
              <a:rPr lang="en-GB" i="1" dirty="0"/>
              <a:t>total demand:</a:t>
            </a:r>
          </a:p>
          <a:p>
            <a:pPr>
              <a:buFont typeface="Arial" panose="020B0604020202020204" pitchFamily="34" charset="0"/>
              <a:buChar char="•"/>
            </a:pPr>
            <a:endParaRPr lang="en-GB" i="1" dirty="0"/>
          </a:p>
          <a:p>
            <a:pPr>
              <a:buFont typeface="Arial" panose="020B0604020202020204" pitchFamily="34" charset="0"/>
              <a:buChar char="•"/>
            </a:pPr>
            <a:endParaRPr lang="en-GB" i="1" dirty="0"/>
          </a:p>
          <a:p>
            <a:pPr>
              <a:buFont typeface="Arial" panose="020B0604020202020204" pitchFamily="34" charset="0"/>
              <a:buChar char="•"/>
            </a:pPr>
            <a:endParaRPr lang="en-GB" i="1" dirty="0"/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The </a:t>
            </a:r>
            <a:r>
              <a:rPr lang="en-GB" dirty="0" err="1"/>
              <a:t>disbalance</a:t>
            </a:r>
            <a:r>
              <a:rPr lang="en-GB" dirty="0"/>
              <a:t> is</a:t>
            </a:r>
            <a:r>
              <a:rPr lang="bg-BG" dirty="0"/>
              <a:t>: </a:t>
            </a:r>
            <a:r>
              <a:rPr lang="en-US" dirty="0"/>
              <a:t>185- 205= -20 </a:t>
            </a:r>
            <a:r>
              <a:rPr lang="en-GB" dirty="0"/>
              <a:t>m</a:t>
            </a:r>
            <a:r>
              <a:rPr lang="en-GB" baseline="30000" dirty="0"/>
              <a:t>3</a:t>
            </a:r>
            <a:r>
              <a:rPr lang="bg-BG" dirty="0"/>
              <a:t>.</a:t>
            </a:r>
            <a:r>
              <a:rPr lang="en-GB" dirty="0"/>
              <a:t>10</a:t>
            </a:r>
            <a:r>
              <a:rPr lang="en-GB" baseline="30000" dirty="0"/>
              <a:t>3</a:t>
            </a:r>
            <a:r>
              <a:rPr lang="en-GB" dirty="0"/>
              <a:t>.</a:t>
            </a:r>
            <a:r>
              <a:rPr lang="bg-BG" dirty="0"/>
              <a:t> (</a:t>
            </a:r>
            <a:r>
              <a:rPr lang="en-GB" dirty="0"/>
              <a:t>i.e. deficit is</a:t>
            </a:r>
            <a:r>
              <a:rPr lang="bg-BG" dirty="0"/>
              <a:t> 20 </a:t>
            </a:r>
            <a:r>
              <a:rPr lang="en-GB" dirty="0"/>
              <a:t>m</a:t>
            </a:r>
            <a:r>
              <a:rPr lang="en-GB" baseline="30000" dirty="0"/>
              <a:t>3</a:t>
            </a:r>
            <a:r>
              <a:rPr lang="bg-BG" dirty="0"/>
              <a:t>.</a:t>
            </a:r>
            <a:r>
              <a:rPr lang="en-GB" dirty="0"/>
              <a:t>10</a:t>
            </a:r>
            <a:r>
              <a:rPr lang="en-GB" baseline="30000" dirty="0"/>
              <a:t>3</a:t>
            </a:r>
            <a:r>
              <a:rPr lang="en-GB" dirty="0"/>
              <a:t>.</a:t>
            </a:r>
            <a:r>
              <a:rPr lang="bg-BG" dirty="0"/>
              <a:t>).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A virtual water source </a:t>
            </a:r>
            <a:r>
              <a:rPr lang="en-GB" i="1" dirty="0"/>
              <a:t>A</a:t>
            </a:r>
            <a:r>
              <a:rPr lang="en-GB" i="1" baseline="-25000" dirty="0"/>
              <a:t>4</a:t>
            </a:r>
            <a:r>
              <a:rPr lang="en-GB" dirty="0"/>
              <a:t> </a:t>
            </a:r>
            <a:endParaRPr lang="en-GB" i="1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7306" y="1752600"/>
            <a:ext cx="2114939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970049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91676288"/>
              </p:ext>
            </p:extLst>
          </p:nvPr>
        </p:nvGraphicFramePr>
        <p:xfrm>
          <a:off x="2327923" y="3830640"/>
          <a:ext cx="6763068" cy="30273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271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271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2717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2717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2717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2717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01824">
                <a:tc gridSpan="6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100" dirty="0">
                          <a:effectLst/>
                        </a:rPr>
                        <a:t>COST READ FROM THEGRAPH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182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gridSpan="5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</a:rPr>
                        <a:t>Volumes of water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182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</a:rPr>
                        <a:t>Cost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</a:rPr>
                        <a:t>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100" dirty="0">
                          <a:effectLst/>
                        </a:rPr>
                        <a:t>20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100" dirty="0">
                          <a:effectLst/>
                        </a:rPr>
                        <a:t>40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100" dirty="0">
                          <a:effectLst/>
                        </a:rPr>
                        <a:t>70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100" dirty="0">
                          <a:effectLst/>
                        </a:rPr>
                        <a:t>100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182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100" dirty="0">
                          <a:effectLst/>
                        </a:rPr>
                        <a:t>Z1,1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</a:rPr>
                        <a:t>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</a:rPr>
                        <a:t>1,3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</a:rPr>
                        <a:t>2,2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</a:rPr>
                        <a:t>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</a:rPr>
                        <a:t>3,5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182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100" dirty="0">
                          <a:effectLst/>
                        </a:rPr>
                        <a:t>Z1,2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</a:rPr>
                        <a:t>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</a:rPr>
                        <a:t>1,75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</a:rPr>
                        <a:t>2,9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</a:rPr>
                        <a:t>3,8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</a:rPr>
                        <a:t>4,3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182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100" dirty="0">
                          <a:effectLst/>
                        </a:rPr>
                        <a:t>Z1,3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</a:rPr>
                        <a:t>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</a:rPr>
                        <a:t>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</a:rPr>
                        <a:t>3,6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</a:rPr>
                        <a:t>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</a:rPr>
                        <a:t>5,7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182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100" dirty="0">
                          <a:effectLst/>
                        </a:rPr>
                        <a:t>Z2,1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</a:rPr>
                        <a:t>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</a:rPr>
                        <a:t>2,5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</a:rPr>
                        <a:t>3,7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</a:rPr>
                        <a:t>4,5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</a:rPr>
                        <a:t>4,9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182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100" dirty="0">
                          <a:effectLst/>
                        </a:rPr>
                        <a:t>Z2,2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</a:rPr>
                        <a:t>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</a:rPr>
                        <a:t>1,1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</a:rPr>
                        <a:t>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</a:rPr>
                        <a:t>2,6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</a:rPr>
                        <a:t>2,9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182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100" dirty="0">
                          <a:effectLst/>
                        </a:rPr>
                        <a:t>Z2,3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</a:rPr>
                        <a:t>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</a:rPr>
                        <a:t>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</a:rPr>
                        <a:t>2,9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</a:rPr>
                        <a:t>3,6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</a:rPr>
                        <a:t>3,9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0182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100" dirty="0">
                          <a:effectLst/>
                        </a:rPr>
                        <a:t>Z3,1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</a:rPr>
                        <a:t>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</a:rPr>
                        <a:t>1,5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</a:rPr>
                        <a:t>2,7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</a:rPr>
                        <a:t>4,3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</a:rPr>
                        <a:t>5,6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0182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100" dirty="0">
                          <a:effectLst/>
                        </a:rPr>
                        <a:t>Z3,2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</a:rPr>
                        <a:t>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</a:rPr>
                        <a:t>1,6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</a:rPr>
                        <a:t>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</a:rPr>
                        <a:t>4,7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</a:rPr>
                        <a:t>6,1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0182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100" dirty="0">
                          <a:effectLst/>
                        </a:rPr>
                        <a:t>Z3,3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</a:rPr>
                        <a:t>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</a:rPr>
                        <a:t>1,2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</a:rPr>
                        <a:t>2,3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</a:rPr>
                        <a:t>3,7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</a:rPr>
                        <a:t>4,7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0182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</a:rPr>
                        <a:t>Z4,1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0182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</a:rPr>
                        <a:t>Z4,2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0182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</a:rPr>
                        <a:t>Z4,3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3614671495"/>
              </p:ext>
            </p:extLst>
          </p:nvPr>
        </p:nvGraphicFramePr>
        <p:xfrm>
          <a:off x="0" y="0"/>
          <a:ext cx="5562600" cy="3505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073545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8735866"/>
              </p:ext>
            </p:extLst>
          </p:nvPr>
        </p:nvGraphicFramePr>
        <p:xfrm>
          <a:off x="0" y="23611"/>
          <a:ext cx="5426075" cy="35480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1650396"/>
              </p:ext>
            </p:extLst>
          </p:nvPr>
        </p:nvGraphicFramePr>
        <p:xfrm>
          <a:off x="5029200" y="3276600"/>
          <a:ext cx="4027488" cy="3467891"/>
        </p:xfrm>
        <a:graphic>
          <a:graphicData uri="http://schemas.openxmlformats.org/drawingml/2006/table">
            <a:tbl>
              <a:tblPr/>
              <a:tblGrid>
                <a:gridCol w="6712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564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767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2296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8992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Polynomial: Z = aV + bV2 + cV3 + dV4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761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Cost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646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z 1,1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0.077386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-0.000653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0.000002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877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z 1,2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0.106582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-0.001003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0.000004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416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z 1,3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0.11657471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-0.00074167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0.00000147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416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z 2,1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0.156667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-0.001912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0.000008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877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z 2,2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0.06835301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-0.00054407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0.00000151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3416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z 2,3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0.122596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-0.001472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0.000006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416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z 3,1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0.07965683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-0.00032797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0.00000091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3416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z 3,2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0.086965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-0.000333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0.000001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3416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z 3,3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0.06288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-0.000083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-0.000001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3416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z 4,1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2301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z 4,2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3416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z 4,3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410010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236662" y="1308894"/>
          <a:ext cx="6692900" cy="3162300"/>
        </p:xfrm>
        <a:graphic>
          <a:graphicData uri="http://schemas.openxmlformats.org/drawingml/2006/table">
            <a:tbl>
              <a:tblPr/>
              <a:tblGrid>
                <a:gridCol w="6101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62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101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1017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1017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1017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197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0551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1017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1017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10179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24765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Costs read from the graph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Costs calculated by trend line functions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Volumes of Water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Volumes of Water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907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Cost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z 1,1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1.303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2.179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2.903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3.209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z 1,2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1,75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1.762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2.914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3.918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4.628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z 1,3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2.047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3.570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5.030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5.711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z 2,1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2.433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3.719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4.342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4.547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z 2,2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1.162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1.960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2.637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2.905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z 2,3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1.911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2.933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3.427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3.540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z 3,1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1.469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2.720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4.281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5.596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z 3,2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1.614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3.010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4.799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6.367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z 3,3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1.216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2.318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3.652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4.458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z 4,1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20.000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40.000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70.000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z 4,2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20.000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40.000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70.000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z 4,3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20.000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40.000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70.000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9552595"/>
              </p:ext>
            </p:extLst>
          </p:nvPr>
        </p:nvGraphicFramePr>
        <p:xfrm>
          <a:off x="2743200" y="5181600"/>
          <a:ext cx="3492499" cy="381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924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Z = </a:t>
                      </a:r>
                      <a:r>
                        <a:rPr lang="en-US" sz="2000" u="none" strike="noStrike" dirty="0" err="1">
                          <a:effectLst/>
                        </a:rPr>
                        <a:t>aV</a:t>
                      </a:r>
                      <a:r>
                        <a:rPr lang="en-US" sz="2000" u="none" strike="noStrike" dirty="0">
                          <a:effectLst/>
                        </a:rPr>
                        <a:t> + bV</a:t>
                      </a:r>
                      <a:r>
                        <a:rPr lang="en-US" sz="2000" u="none" strike="noStrike" baseline="30000" dirty="0">
                          <a:effectLst/>
                        </a:rPr>
                        <a:t>2</a:t>
                      </a:r>
                      <a:r>
                        <a:rPr lang="en-US" sz="2000" u="none" strike="noStrike" dirty="0">
                          <a:effectLst/>
                        </a:rPr>
                        <a:t> + cV</a:t>
                      </a:r>
                      <a:r>
                        <a:rPr lang="en-US" sz="2000" u="none" strike="noStrike" baseline="30000" dirty="0">
                          <a:effectLst/>
                        </a:rPr>
                        <a:t>3</a:t>
                      </a:r>
                      <a:r>
                        <a:rPr lang="en-US" sz="2000" u="none" strike="noStrike" dirty="0">
                          <a:effectLst/>
                        </a:rPr>
                        <a:t> + dV</a:t>
                      </a:r>
                      <a:r>
                        <a:rPr lang="en-US" sz="2000" u="none" strike="noStrike" baseline="30000" dirty="0">
                          <a:effectLst/>
                        </a:rPr>
                        <a:t>4</a:t>
                      </a:r>
                      <a:endParaRPr lang="en-US" sz="2000" b="0" i="1" u="none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258182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39478742"/>
              </p:ext>
            </p:extLst>
          </p:nvPr>
        </p:nvGraphicFramePr>
        <p:xfrm>
          <a:off x="1219199" y="1066800"/>
          <a:ext cx="6477001" cy="4538662"/>
        </p:xfrm>
        <a:graphic>
          <a:graphicData uri="http://schemas.openxmlformats.org/drawingml/2006/table">
            <a:tbl>
              <a:tblPr/>
              <a:tblGrid>
                <a:gridCol w="11635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635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5021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502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2778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2171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10539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Matrix of volumes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082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Sum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Available V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887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887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887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082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887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Sum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082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Needed V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8877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0821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10539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Matrix of costs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5082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Sum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3887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2.82042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1.94681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4.76722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3887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0.00000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2.36483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2.36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3887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0.00000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0.57693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2.57040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3.15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5082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0.00000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20.00000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20.00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5082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30.27938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5082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Sum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2.82042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4.88857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22.57040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30.279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Check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  <p:sp>
        <p:nvSpPr>
          <p:cNvPr id="34" name="TextBox 33"/>
          <p:cNvSpPr txBox="1"/>
          <p:nvPr/>
        </p:nvSpPr>
        <p:spPr>
          <a:xfrm>
            <a:off x="457200" y="5791200"/>
            <a:ext cx="6454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All Constrains and optimality conditions are satisfied.</a:t>
            </a:r>
          </a:p>
        </p:txBody>
      </p:sp>
    </p:spTree>
    <p:extLst>
      <p:ext uri="{BB962C8B-B14F-4D97-AF65-F5344CB8AC3E}">
        <p14:creationId xmlns:p14="http://schemas.microsoft.com/office/powerpoint/2010/main" val="109969573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О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О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明朝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О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40</TotalTime>
  <Words>622</Words>
  <Application>Microsoft Office PowerPoint</Application>
  <PresentationFormat>Презентация на цял екран (4:3)</PresentationFormat>
  <Paragraphs>392</Paragraphs>
  <Slides>8</Slides>
  <Notes>0</Notes>
  <HiddenSlides>0</HiddenSlides>
  <MMClips>0</MMClips>
  <ScaleCrop>false</ScaleCrop>
  <HeadingPairs>
    <vt:vector size="6" baseType="variant">
      <vt:variant>
        <vt:lpstr>Използвани шрифтове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Заглавия на слайдовете</vt:lpstr>
      </vt:variant>
      <vt:variant>
        <vt:i4>8</vt:i4>
      </vt:variant>
    </vt:vector>
  </HeadingPairs>
  <TitlesOfParts>
    <vt:vector size="15" baseType="lpstr">
      <vt:lpstr>Arial</vt:lpstr>
      <vt:lpstr>Calibri</vt:lpstr>
      <vt:lpstr>Franklin Gothic Book</vt:lpstr>
      <vt:lpstr>Franklin Gothic Medium</vt:lpstr>
      <vt:lpstr>Times New Roman</vt:lpstr>
      <vt:lpstr>Wingdings</vt:lpstr>
      <vt:lpstr>Angles</vt:lpstr>
      <vt:lpstr>TASK # 2 OPTIMIZATION PROBLEMS. TRANSPORTATION PROBLEM – APPLICATION IN WATER RESOURCES MANAGEMENT 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TASK # 2 OPTIMIZATION PROBLEMS. TRANSPORTATION PROBLEM – APPLICATION IN WATER RESOURCES MANAGEMENT</dc:title>
  <dc:creator>Windows User</dc:creator>
  <cp:lastModifiedBy>Petar Filkov</cp:lastModifiedBy>
  <cp:revision>5</cp:revision>
  <dcterms:created xsi:type="dcterms:W3CDTF">2021-12-09T22:27:44Z</dcterms:created>
  <dcterms:modified xsi:type="dcterms:W3CDTF">2021-12-13T20:28:37Z</dcterms:modified>
</cp:coreProperties>
</file>